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416235b10_0_6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6416235b1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416235b10_0_6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6416235b10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416235b10_0_7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6416235b10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33ac69d0c_0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633ac69d0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416235b10_2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6416235b1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416235b10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6416235b1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23e7c5b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6423e7c5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33ac69d0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33ac69d0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33ac69d0c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33ac69d0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33ac69d0c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33ac69d0c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416235b10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416235b10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3ac69d0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3ac69d0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c7f640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c7f640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33ac69d0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33ac69d0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33ac69d0c_0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633ac69d0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5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Como uma máquina aprende?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Daniel Pereira Zitei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ctrTitle"/>
          </p:nvPr>
        </p:nvSpPr>
        <p:spPr>
          <a:xfrm>
            <a:off x="824000" y="337688"/>
            <a:ext cx="4255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Regressão</a:t>
            </a:r>
            <a:endParaRPr/>
          </a:p>
        </p:txBody>
      </p:sp>
      <p:sp>
        <p:nvSpPr>
          <p:cNvPr id="339" name="Google Shape;339;p22"/>
          <p:cNvSpPr txBox="1"/>
          <p:nvPr>
            <p:ph type="ctrTitle"/>
          </p:nvPr>
        </p:nvSpPr>
        <p:spPr>
          <a:xfrm>
            <a:off x="520875" y="1141025"/>
            <a:ext cx="4752900" cy="3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Regressão é uma subcategoria de aprendizado supervisionado.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Intuito prever uma saída de quantidade contínua para um exemplo, um valor que não pode ser estimado inicialmente.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type="ctrTitle"/>
          </p:nvPr>
        </p:nvSpPr>
        <p:spPr>
          <a:xfrm>
            <a:off x="824000" y="337688"/>
            <a:ext cx="4255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Regressão Linear</a:t>
            </a:r>
            <a:endParaRPr/>
          </a:p>
        </p:txBody>
      </p:sp>
      <p:sp>
        <p:nvSpPr>
          <p:cNvPr id="345" name="Google Shape;345;p23"/>
          <p:cNvSpPr txBox="1"/>
          <p:nvPr>
            <p:ph type="ctrTitle"/>
          </p:nvPr>
        </p:nvSpPr>
        <p:spPr>
          <a:xfrm>
            <a:off x="520875" y="1141025"/>
            <a:ext cx="4752900" cy="3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Variável Independente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Variável Depende</a:t>
            </a:r>
            <a:endParaRPr sz="1800"/>
          </a:p>
        </p:txBody>
      </p:sp>
      <p:sp>
        <p:nvSpPr>
          <p:cNvPr id="346" name="Google Shape;346;p23"/>
          <p:cNvSpPr/>
          <p:nvPr/>
        </p:nvSpPr>
        <p:spPr>
          <a:xfrm>
            <a:off x="4707086" y="1767522"/>
            <a:ext cx="3536700" cy="2685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 imagem contendo luz, céu, objeto&#10;&#10;Descrição gerada com alta confiança" id="347" name="Google Shape;3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2388" y="1808588"/>
            <a:ext cx="3524070" cy="282712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3"/>
          <p:cNvSpPr txBox="1"/>
          <p:nvPr/>
        </p:nvSpPr>
        <p:spPr>
          <a:xfrm>
            <a:off x="13025" y="4734125"/>
            <a:ext cx="2799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Fonte: Wikipédia, 2019</a:t>
            </a:r>
            <a:endParaRPr b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/>
          <p:nvPr/>
        </p:nvSpPr>
        <p:spPr>
          <a:xfrm>
            <a:off x="520866" y="1241333"/>
            <a:ext cx="6003300" cy="45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4" name="Google Shape;354;p24"/>
          <p:cNvSpPr txBox="1"/>
          <p:nvPr>
            <p:ph type="ctrTitle"/>
          </p:nvPr>
        </p:nvSpPr>
        <p:spPr>
          <a:xfrm>
            <a:off x="824000" y="337688"/>
            <a:ext cx="4255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Regressão Linear</a:t>
            </a:r>
            <a:endParaRPr/>
          </a:p>
        </p:txBody>
      </p:sp>
      <p:sp>
        <p:nvSpPr>
          <p:cNvPr id="355" name="Google Shape;355;p24"/>
          <p:cNvSpPr txBox="1"/>
          <p:nvPr>
            <p:ph type="ctrTitle"/>
          </p:nvPr>
        </p:nvSpPr>
        <p:spPr>
          <a:xfrm>
            <a:off x="520875" y="2038675"/>
            <a:ext cx="47529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     </a:t>
            </a:r>
            <a:r>
              <a:rPr lang="en" sz="1800"/>
              <a:t>é o valor da variável resposta na i-ésima observação;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    corresponde aos parâmetros ou coeficientes de regressão;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    corresponde à variável preditora ou constantes conhecida;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     corresponde ao erro aleatório</a:t>
            </a:r>
            <a:endParaRPr sz="1800"/>
          </a:p>
        </p:txBody>
      </p:sp>
      <p:pic>
        <p:nvPicPr>
          <p:cNvPr descr="{Y_i}" id="356" name="Google Shape;356;p24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00" y="2125775"/>
            <a:ext cx="28222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beta _i}" id="357" name="Google Shape;357;p24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038" y="3017725"/>
            <a:ext cx="248562" cy="304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X_i}" id="358" name="Google Shape;358;p24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1563" y="3840950"/>
            <a:ext cx="357536" cy="304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varepsilon  _i}" id="359" name="Google Shape;359;p24" title="MathEquation,#fffff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850" y="4663050"/>
            <a:ext cx="322966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captura de tela&#10;&#10;Descrição gerada com muito alta confiança" id="364" name="Google Shape;3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5319" y="2158760"/>
            <a:ext cx="2940888" cy="276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8007" y="3161158"/>
            <a:ext cx="1609218" cy="1764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5"/>
          <p:cNvSpPr txBox="1"/>
          <p:nvPr>
            <p:ph type="ctrTitle"/>
          </p:nvPr>
        </p:nvSpPr>
        <p:spPr>
          <a:xfrm>
            <a:off x="824000" y="337688"/>
            <a:ext cx="4255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sp>
        <p:nvSpPr>
          <p:cNvPr id="367" name="Google Shape;367;p25"/>
          <p:cNvSpPr txBox="1"/>
          <p:nvPr>
            <p:ph type="ctrTitle"/>
          </p:nvPr>
        </p:nvSpPr>
        <p:spPr>
          <a:xfrm>
            <a:off x="520875" y="1141025"/>
            <a:ext cx="4752900" cy="3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Nós internos, que são chamados de nós decisórios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Nós externos, que são nós que não têm descendente, conhecidos como folha</a:t>
            </a:r>
            <a:endParaRPr sz="1800"/>
          </a:p>
        </p:txBody>
      </p:sp>
      <p:sp>
        <p:nvSpPr>
          <p:cNvPr id="368" name="Google Shape;368;p25"/>
          <p:cNvSpPr txBox="1"/>
          <p:nvPr/>
        </p:nvSpPr>
        <p:spPr>
          <a:xfrm>
            <a:off x="13025" y="4734125"/>
            <a:ext cx="2799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Fonte: Wikipédia, 2019</a:t>
            </a:r>
            <a:endParaRPr b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ctrTitle"/>
          </p:nvPr>
        </p:nvSpPr>
        <p:spPr>
          <a:xfrm>
            <a:off x="824000" y="337688"/>
            <a:ext cx="4255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 txBox="1"/>
          <p:nvPr>
            <p:ph type="ctrTitle"/>
          </p:nvPr>
        </p:nvSpPr>
        <p:spPr>
          <a:xfrm>
            <a:off x="520875" y="2038675"/>
            <a:ext cx="47529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      </a:t>
            </a:r>
            <a:r>
              <a:rPr lang="en" sz="1800"/>
              <a:t>é</a:t>
            </a:r>
            <a:r>
              <a:rPr lang="en" sz="1800"/>
              <a:t> a soma i para m do cálculo 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Em que o cálculo real é apenas o valor da hipótese menos o valor real de 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Este processo é repetido para todas as hipóteses</a:t>
            </a:r>
            <a:endParaRPr sz="1800"/>
          </a:p>
        </p:txBody>
      </p:sp>
      <p:sp>
        <p:nvSpPr>
          <p:cNvPr id="375" name="Google Shape;375;p26"/>
          <p:cNvSpPr/>
          <p:nvPr/>
        </p:nvSpPr>
        <p:spPr>
          <a:xfrm>
            <a:off x="-319002" y="1089725"/>
            <a:ext cx="5800200" cy="86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descr="\sum_{i=0}^{m}" id="376" name="Google Shape;376;p26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800" y="2125775"/>
            <a:ext cx="543074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h\Theta (x^{(i)}) - y^{(i)})^{2}" id="377" name="Google Shape;377;p26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800" y="2125775"/>
            <a:ext cx="1681656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50" y="2367650"/>
            <a:ext cx="4572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7"/>
          <p:cNvSpPr txBox="1"/>
          <p:nvPr>
            <p:ph type="ctrTitle"/>
          </p:nvPr>
        </p:nvSpPr>
        <p:spPr>
          <a:xfrm>
            <a:off x="824000" y="337688"/>
            <a:ext cx="4255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para o Código?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>
            <p:ph idx="1" type="subTitle"/>
          </p:nvPr>
        </p:nvSpPr>
        <p:spPr>
          <a:xfrm>
            <a:off x="824000" y="3120400"/>
            <a:ext cx="4550400" cy="31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aven Pro"/>
                <a:ea typeface="Maven Pro"/>
                <a:cs typeface="Maven Pro"/>
                <a:sym typeface="Maven Pro"/>
              </a:rPr>
              <a:t>      </a:t>
            </a:r>
            <a:r>
              <a:rPr lang="en" sz="1400">
                <a:latin typeface="Maven Pro"/>
                <a:ea typeface="Maven Pro"/>
                <a:cs typeface="Maven Pro"/>
                <a:sym typeface="Maven Pro"/>
              </a:rPr>
              <a:t>daniel.zitei@gmail.com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aven Pro"/>
                <a:ea typeface="Maven Pro"/>
                <a:cs typeface="Maven Pro"/>
                <a:sym typeface="Maven Pro"/>
              </a:rPr>
              <a:t>      </a:t>
            </a:r>
            <a:r>
              <a:rPr lang="en" sz="1400">
                <a:latin typeface="Maven Pro"/>
                <a:ea typeface="Maven Pro"/>
                <a:cs typeface="Maven Pro"/>
                <a:sym typeface="Maven Pro"/>
              </a:rPr>
              <a:t>https://www.linkedin.com/in/daniel-pereira-zitei/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aven Pro"/>
                <a:ea typeface="Maven Pro"/>
                <a:cs typeface="Maven Pro"/>
                <a:sym typeface="Maven Pro"/>
              </a:rPr>
              <a:t>      https://github.com/keyloguer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aven Pro"/>
                <a:ea typeface="Maven Pro"/>
                <a:cs typeface="Maven Pro"/>
                <a:sym typeface="Maven Pro"/>
              </a:rPr>
              <a:t>Biblioteca: https://github.com/keyloguer/flask_middleware_jwt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0" name="Google Shape;390;p28"/>
          <p:cNvSpPr txBox="1"/>
          <p:nvPr>
            <p:ph type="ctrTitle"/>
          </p:nvPr>
        </p:nvSpPr>
        <p:spPr>
          <a:xfrm>
            <a:off x="824000" y="337700"/>
            <a:ext cx="4480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Pereira Zitei</a:t>
            </a:r>
            <a:endParaRPr/>
          </a:p>
        </p:txBody>
      </p:sp>
      <p:sp>
        <p:nvSpPr>
          <p:cNvPr id="391" name="Google Shape;391;p28"/>
          <p:cNvSpPr txBox="1"/>
          <p:nvPr>
            <p:ph idx="1" type="subTitle"/>
          </p:nvPr>
        </p:nvSpPr>
        <p:spPr>
          <a:xfrm>
            <a:off x="824000" y="982525"/>
            <a:ext cx="42555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Cientista de dados - ModalGR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Futuro ingressante no mestrado com ênfase em Inteligência Artificial 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92" name="Google Shape;3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075" y="337700"/>
            <a:ext cx="2532125" cy="25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825" y="3591532"/>
            <a:ext cx="323200" cy="321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000" y="3192695"/>
            <a:ext cx="272876" cy="2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675" y="4039475"/>
            <a:ext cx="373526" cy="37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/>
        </p:nvSpPr>
        <p:spPr>
          <a:xfrm>
            <a:off x="1486900" y="85725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Quando começou?</a:t>
            </a:r>
            <a:endParaRPr/>
          </a:p>
        </p:txBody>
      </p:sp>
      <p:sp>
        <p:nvSpPr>
          <p:cNvPr id="290" name="Google Shape;290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/>
        </p:nvSpPr>
        <p:spPr>
          <a:xfrm>
            <a:off x="1486900" y="85725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 txBox="1"/>
          <p:nvPr>
            <p:ph type="ctrTitle"/>
          </p:nvPr>
        </p:nvSpPr>
        <p:spPr>
          <a:xfrm>
            <a:off x="599000" y="450050"/>
            <a:ext cx="4752900" cy="41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Filósofo grego Aristóteles criou a lógica moderna (384-322 AC)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Compôs </a:t>
            </a:r>
            <a:r>
              <a:rPr i="1" lang="en" sz="1800"/>
              <a:t>Órganon </a:t>
            </a:r>
            <a:r>
              <a:rPr lang="en" sz="1800"/>
              <a:t>(instrumento): coleção de seis textos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</a:t>
            </a:r>
            <a:r>
              <a:rPr lang="en" sz="1800"/>
              <a:t>econhecia duas formas de argumentação sendo uma delas a Indução (raciocínio indutivo)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Começa com observações e busca uma teoria para explicá-las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Gerando Aprendizado</a:t>
            </a:r>
            <a:endParaRPr sz="1800"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850" y="450050"/>
            <a:ext cx="23336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/>
        </p:nvSpPr>
        <p:spPr>
          <a:xfrm>
            <a:off x="1486900" y="85725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7"/>
          <p:cNvSpPr txBox="1"/>
          <p:nvPr>
            <p:ph type="ctrTitle"/>
          </p:nvPr>
        </p:nvSpPr>
        <p:spPr>
          <a:xfrm>
            <a:off x="599000" y="450050"/>
            <a:ext cx="4752900" cy="41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Isaac Newton publica </a:t>
            </a:r>
            <a:r>
              <a:rPr i="1" lang="en" sz="1800"/>
              <a:t>Principa</a:t>
            </a:r>
            <a:r>
              <a:rPr lang="en" sz="1800"/>
              <a:t> em 1687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Principios matematicos da filosofia natural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 leis de movimento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regras de induçãos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3ª regra: O que é verdade para tudo que nós vimos é verdade para tudo no Universo </a:t>
            </a:r>
            <a:endParaRPr sz="1800"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400" y="857250"/>
            <a:ext cx="3016699" cy="19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/>
        </p:nvSpPr>
        <p:spPr>
          <a:xfrm>
            <a:off x="1486900" y="85725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0" y="-990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1" name="Google Shape;311;p18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supervisionado: Como funcionam? Como avaliar?</a:t>
            </a:r>
            <a:endParaRPr/>
          </a:p>
        </p:txBody>
      </p:sp>
      <p:sp>
        <p:nvSpPr>
          <p:cNvPr id="312" name="Google Shape;312;p1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/>
        </p:nvSpPr>
        <p:spPr>
          <a:xfrm>
            <a:off x="690150" y="-9900"/>
            <a:ext cx="4596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39700" rtl="0" algn="l">
              <a:lnSpc>
                <a:spcPct val="157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“Um viés cognitivo é um padrão de distorção de julgamento que ocorre em situações particulares, levando à distorção perceptual, julgamento pouco acurado, interpretação ilógica, ou o que é amplamente chamado de irracionalidade.” - </a:t>
            </a:r>
            <a:r>
              <a:rPr b="1" i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The evolution of cognitive bias</a:t>
            </a:r>
            <a:endParaRPr b="1" i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/>
        </p:nvSpPr>
        <p:spPr>
          <a:xfrm>
            <a:off x="1486900" y="85725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"/>
          <p:cNvSpPr txBox="1"/>
          <p:nvPr/>
        </p:nvSpPr>
        <p:spPr>
          <a:xfrm>
            <a:off x="690150" y="-9900"/>
            <a:ext cx="4596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“Um programa de computador é dito para aprender com a experiência E com a relação a alguma classe de tarefas T e medida de desempenho P, se o seu desempenho em tarefas em T, medida pelo P, melhora com a experiência E”.  -</a:t>
            </a:r>
            <a:endParaRPr b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Tom Mitchel</a:t>
            </a:r>
            <a:endParaRPr b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88" y="711725"/>
            <a:ext cx="3310526" cy="18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/>
          <p:nvPr/>
        </p:nvSpPr>
        <p:spPr>
          <a:xfrm>
            <a:off x="6426406" y="104176"/>
            <a:ext cx="5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</a:t>
            </a:r>
            <a:r>
              <a:rPr b="1"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</a:t>
            </a:r>
            <a:r>
              <a:rPr b="1" i="0" lang="en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0" name="Google Shape;3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899" y="711725"/>
            <a:ext cx="4355582" cy="18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6188" y="2700295"/>
            <a:ext cx="2264806" cy="226480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/>
          <p:nvPr/>
        </p:nvSpPr>
        <p:spPr>
          <a:xfrm>
            <a:off x="3123011" y="3601850"/>
            <a:ext cx="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</a:t>
            </a:r>
            <a:r>
              <a:rPr b="1"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</a:t>
            </a:r>
            <a:r>
              <a:rPr b="1" i="0" lang="en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1833506" y="104176"/>
            <a:ext cx="5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</a:t>
            </a:r>
            <a:r>
              <a:rPr b="1"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</a:t>
            </a:r>
            <a:r>
              <a:rPr b="1" i="0" lang="en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